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97" r:id="rId3"/>
    <p:sldId id="313" r:id="rId4"/>
    <p:sldId id="304" r:id="rId5"/>
    <p:sldId id="299" r:id="rId6"/>
    <p:sldId id="312" r:id="rId7"/>
    <p:sldId id="296" r:id="rId8"/>
    <p:sldId id="303" r:id="rId9"/>
    <p:sldId id="302" r:id="rId10"/>
    <p:sldId id="290" r:id="rId11"/>
    <p:sldId id="29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4"/>
    <a:srgbClr val="006634"/>
    <a:srgbClr val="E1BB19"/>
    <a:srgbClr val="DE0000"/>
    <a:srgbClr val="004F8A"/>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88180" autoAdjust="0"/>
  </p:normalViewPr>
  <p:slideViewPr>
    <p:cSldViewPr>
      <p:cViewPr>
        <p:scale>
          <a:sx n="100" d="100"/>
          <a:sy n="100" d="100"/>
        </p:scale>
        <p:origin x="-720" y="-104"/>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8AB15-B984-5B4F-A248-CF64C5196104}" type="datetimeFigureOut">
              <a:rPr lang="en-US" smtClean="0"/>
              <a:t>10/28/14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0A77DE-E16D-2B40-84B9-73DB32722BF3}" type="slidenum">
              <a:rPr lang="en-US" smtClean="0"/>
              <a:t>‹#›</a:t>
            </a:fld>
            <a:endParaRPr lang="en-US"/>
          </a:p>
        </p:txBody>
      </p:sp>
    </p:spTree>
    <p:extLst>
      <p:ext uri="{BB962C8B-B14F-4D97-AF65-F5344CB8AC3E}">
        <p14:creationId xmlns:p14="http://schemas.microsoft.com/office/powerpoint/2010/main" val="11943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B4471-C69B-43F8-A070-73810E7677F0}" type="datetimeFigureOut">
              <a:rPr lang="en-US" smtClean="0"/>
              <a:pPr/>
              <a:t>10/28/14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81800-50F0-41A6-BAA5-E3BE5ABC7ECD}" type="slidenum">
              <a:rPr lang="en-US" smtClean="0"/>
              <a:pPr/>
              <a:t>‹#›</a:t>
            </a:fld>
            <a:endParaRPr lang="en-US" dirty="0"/>
          </a:p>
        </p:txBody>
      </p:sp>
    </p:spTree>
    <p:extLst>
      <p:ext uri="{BB962C8B-B14F-4D97-AF65-F5344CB8AC3E}">
        <p14:creationId xmlns:p14="http://schemas.microsoft.com/office/powerpoint/2010/main" val="238537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 Morning, Good Evening, Good Afternoon, ,…..to all of our attendees from literally across the globe. </a:t>
            </a:r>
          </a:p>
          <a:p>
            <a:r>
              <a:rPr lang="en-US" baseline="0" dirty="0" smtClean="0"/>
              <a:t>This is the </a:t>
            </a:r>
            <a:r>
              <a:rPr lang="en-US" baseline="0" dirty="0" smtClean="0"/>
              <a:t>7th </a:t>
            </a:r>
            <a:r>
              <a:rPr lang="en-US" baseline="0" dirty="0" smtClean="0"/>
              <a:t>of 8 webinars brought to you exclusively by the Association of Waldorf Schools of North America…My name is Sean Spellecy, I am the CEO of NewDawn Security, and I am your host for this series, And for those that are new to this webinar series….the purpose of this series to describe for you the work we do with schools to embed the Sexual Abuse and Sexual Predator Prevention protocols</a:t>
            </a:r>
          </a:p>
          <a:p>
            <a:r>
              <a:rPr lang="en-US" baseline="0" dirty="0" smtClean="0"/>
              <a:t>NEXT SLIDE</a:t>
            </a:r>
          </a:p>
        </p:txBody>
      </p:sp>
      <p:sp>
        <p:nvSpPr>
          <p:cNvPr id="4" name="Slide Number Placeholder 3"/>
          <p:cNvSpPr>
            <a:spLocks noGrp="1"/>
          </p:cNvSpPr>
          <p:nvPr>
            <p:ph type="sldNum" sz="quarter" idx="10"/>
          </p:nvPr>
        </p:nvSpPr>
        <p:spPr/>
        <p:txBody>
          <a:bodyPr/>
          <a:lstStyle/>
          <a:p>
            <a:fld id="{65981800-50F0-41A6-BAA5-E3BE5ABC7ECD}" type="slidenum">
              <a:rPr lang="en-US" smtClean="0"/>
              <a:pPr/>
              <a:t>1</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10</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11</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5981800-50F0-41A6-BAA5-E3BE5ABC7ECD}" type="slidenum">
              <a:rPr lang="en-US" smtClean="0"/>
              <a:pPr/>
              <a:t>2</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Elizabeth is a graduate of Portland State University, she began her career in Human Resources and  Management, and then in September of 1988, became an Early Childhood Teacher at the Portland Waldorf School. She began working for the </a:t>
            </a:r>
            <a:r>
              <a:rPr lang="en-US" baseline="0" dirty="0" err="1" smtClean="0"/>
              <a:t>Cedarwood</a:t>
            </a:r>
            <a:r>
              <a:rPr lang="en-US" baseline="0" dirty="0" smtClean="0"/>
              <a:t> Waldorf School in 2005, and from 2006 to today, she has been the school chair at the </a:t>
            </a:r>
            <a:r>
              <a:rPr lang="en-US" baseline="0" dirty="0" err="1" smtClean="0"/>
              <a:t>Cedarwood</a:t>
            </a:r>
            <a:r>
              <a:rPr lang="en-US" baseline="0" dirty="0" smtClean="0"/>
              <a:t> Waldorf School in Portland, Oregon. I met Elizabeth a few years ago at a conference, and NewDawn Security and the </a:t>
            </a:r>
            <a:r>
              <a:rPr lang="en-US" baseline="0" dirty="0" err="1" smtClean="0"/>
              <a:t>Cedarwood</a:t>
            </a:r>
            <a:r>
              <a:rPr lang="en-US" baseline="0" dirty="0" smtClean="0"/>
              <a:t> Waldorf School began their relationship this past May. We were hired to help the school achieve the Excellence in Safe Schools Operation Certification, this certification process involves embedding risk mitigating actions framed around the 26 Safe School Standards, and one of those Safe School Standards is the 8 protocols of Sexual Abuse and Sexual Predator Prevention. I have asked Elizabeth to provide you some insights and ideas on how this process has impacted her school and her job, along with answering some of your questions, as most of you share the same title and job functions as Elizabeth. Personally, I want to thank Elizabeth for taking the time to join us this morning, she like all of you are extremely busy, and she, like you, sees the value in taking time to proactively enhance school safety and security….so please let me introduce Elizabeth Nugent.</a:t>
            </a:r>
            <a:endParaRPr lang="en-US" baseline="0" dirty="0" smtClean="0"/>
          </a:p>
        </p:txBody>
      </p:sp>
      <p:sp>
        <p:nvSpPr>
          <p:cNvPr id="4" name="Slide Number Placeholder 3"/>
          <p:cNvSpPr>
            <a:spLocks noGrp="1"/>
          </p:cNvSpPr>
          <p:nvPr>
            <p:ph type="sldNum" sz="quarter" idx="10"/>
          </p:nvPr>
        </p:nvSpPr>
        <p:spPr/>
        <p:txBody>
          <a:bodyPr/>
          <a:lstStyle/>
          <a:p>
            <a:fld id="{65981800-50F0-41A6-BAA5-E3BE5ABC7ECD}" type="slidenum">
              <a:rPr lang="en-US" smtClean="0"/>
              <a:pPr/>
              <a:t>3</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Today’s webinar focuses on the </a:t>
            </a:r>
            <a:r>
              <a:rPr lang="en-US" baseline="0" dirty="0" smtClean="0"/>
              <a:t>7th</a:t>
            </a:r>
            <a:r>
              <a:rPr lang="en-US" baseline="30000" dirty="0" smtClean="0"/>
              <a:t>h</a:t>
            </a:r>
            <a:r>
              <a:rPr lang="en-US" baseline="0" dirty="0" smtClean="0"/>
              <a:t> </a:t>
            </a:r>
            <a:r>
              <a:rPr lang="en-US" baseline="0" dirty="0" smtClean="0"/>
              <a:t>of 8 needed embedded protocols,  </a:t>
            </a:r>
            <a:r>
              <a:rPr lang="en-US" baseline="0" dirty="0" smtClean="0"/>
              <a:t>The proactive and preventative actions you can take with 3</a:t>
            </a:r>
            <a:r>
              <a:rPr lang="en-US" baseline="30000" dirty="0" smtClean="0"/>
              <a:t>rd</a:t>
            </a:r>
            <a:r>
              <a:rPr lang="en-US" baseline="0" dirty="0" smtClean="0"/>
              <a:t> Party Contractors to not only decrease the chances</a:t>
            </a:r>
            <a:endParaRPr lang="en-US" baseline="0" dirty="0" smtClean="0"/>
          </a:p>
        </p:txBody>
      </p:sp>
      <p:sp>
        <p:nvSpPr>
          <p:cNvPr id="4" name="Slide Number Placeholder 3"/>
          <p:cNvSpPr>
            <a:spLocks noGrp="1"/>
          </p:cNvSpPr>
          <p:nvPr>
            <p:ph type="sldNum" sz="quarter" idx="10"/>
          </p:nvPr>
        </p:nvSpPr>
        <p:spPr/>
        <p:txBody>
          <a:bodyPr/>
          <a:lstStyle/>
          <a:p>
            <a:fld id="{65981800-50F0-41A6-BAA5-E3BE5ABC7ECD}" type="slidenum">
              <a:rPr lang="en-US" smtClean="0"/>
              <a:pPr/>
              <a:t>4</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smtClean="0"/>
              <a:t>Vending Machine Distributers, Copy machine, Security Personnel, Tutors, After School Program Staff, </a:t>
            </a:r>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5</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smtClean="0"/>
              <a:t>Vending Machine Distributers, Copy machine, Security Personnel, Tutors, After School Program Staff, </a:t>
            </a:r>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6</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getting close to our cut off time, if you have any specific questions about </a:t>
            </a:r>
            <a:r>
              <a:rPr lang="en-US" baseline="0" dirty="0" err="1" smtClean="0"/>
              <a:t>ths</a:t>
            </a:r>
            <a:r>
              <a:rPr lang="en-US" baseline="0" dirty="0" smtClean="0"/>
              <a:t> presentation, or how to implement that are not answered during this webinar please contact us.</a:t>
            </a:r>
          </a:p>
        </p:txBody>
      </p:sp>
      <p:sp>
        <p:nvSpPr>
          <p:cNvPr id="4" name="Slide Number Placeholder 3"/>
          <p:cNvSpPr>
            <a:spLocks noGrp="1"/>
          </p:cNvSpPr>
          <p:nvPr>
            <p:ph type="sldNum" sz="quarter" idx="10"/>
          </p:nvPr>
        </p:nvSpPr>
        <p:spPr/>
        <p:txBody>
          <a:bodyPr/>
          <a:lstStyle/>
          <a:p>
            <a:fld id="{65981800-50F0-41A6-BAA5-E3BE5ABC7ECD}" type="slidenum">
              <a:rPr lang="en-US" smtClean="0"/>
              <a:pPr/>
              <a:t>7</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5981800-50F0-41A6-BAA5-E3BE5ABC7ECD}" type="slidenum">
              <a:rPr lang="en-US" smtClean="0"/>
              <a:pPr/>
              <a:t>8</a:t>
            </a:fld>
            <a:endParaRPr lang="en-US" dirty="0"/>
          </a:p>
        </p:txBody>
      </p:sp>
    </p:spTree>
    <p:extLst>
      <p:ext uri="{BB962C8B-B14F-4D97-AF65-F5344CB8AC3E}">
        <p14:creationId xmlns:p14="http://schemas.microsoft.com/office/powerpoint/2010/main" val="285023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9</a:t>
            </a:fld>
            <a:endParaRPr lang="en-US" dirty="0"/>
          </a:p>
        </p:txBody>
      </p:sp>
    </p:spTree>
    <p:extLst>
      <p:ext uri="{BB962C8B-B14F-4D97-AF65-F5344CB8AC3E}">
        <p14:creationId xmlns:p14="http://schemas.microsoft.com/office/powerpoint/2010/main" val="58685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26165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3602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90054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405809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4709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52328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229365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13230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7571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51953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F6F2B-4C81-47BA-9882-25763688E165}" type="datetimeFigureOut">
              <a:rPr lang="en-US" smtClean="0"/>
              <a:pPr/>
              <a:t>10/28/14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1021352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F6F2B-4C81-47BA-9882-25763688E165}" type="datetimeFigureOut">
              <a:rPr lang="en-US" smtClean="0"/>
              <a:pPr/>
              <a:t>10/28/14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5011D-B7D2-4A98-8A67-34EC5CAC3442}" type="slidenum">
              <a:rPr lang="en-US" smtClean="0"/>
              <a:pPr/>
              <a:t>‹#›</a:t>
            </a:fld>
            <a:endParaRPr lang="en-US" dirty="0"/>
          </a:p>
        </p:txBody>
      </p:sp>
    </p:spTree>
    <p:extLst>
      <p:ext uri="{BB962C8B-B14F-4D97-AF65-F5344CB8AC3E}">
        <p14:creationId xmlns:p14="http://schemas.microsoft.com/office/powerpoint/2010/main" val="263049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school-security-consulting.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sean@newdawnsecurity.com" TargetMode="External"/><Relationship Id="rId5" Type="http://schemas.openxmlformats.org/officeDocument/2006/relationships/hyperlink" Target="http://school-security-consulting.co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sean@newdawnsecurity.com"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s://attendee.gotowebinar.com/register/3037073578299891202"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8991600" cy="3657600"/>
          </a:xfrm>
          <a:prstGeom prst="rect">
            <a:avLst/>
          </a:prstGeom>
        </p:spPr>
      </p:pic>
      <p:sp>
        <p:nvSpPr>
          <p:cNvPr id="7" name="TextBox 6"/>
          <p:cNvSpPr txBox="1"/>
          <p:nvPr/>
        </p:nvSpPr>
        <p:spPr>
          <a:xfrm>
            <a:off x="152400" y="4038600"/>
            <a:ext cx="8839200" cy="2400657"/>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Sexual Abuse and Predator Prevention Protocol</a:t>
            </a:r>
          </a:p>
          <a:p>
            <a:pPr algn="ctr"/>
            <a:endParaRPr lang="en-US" sz="3200" dirty="0" smtClean="0">
              <a:solidFill>
                <a:srgbClr val="005494"/>
              </a:solidFill>
              <a:latin typeface="Franklin Gothic Demi Cond" pitchFamily="34" charset="0"/>
              <a:cs typeface="Arial" pitchFamily="34" charset="0"/>
            </a:endParaRPr>
          </a:p>
          <a:p>
            <a:pPr algn="ctr"/>
            <a:r>
              <a:rPr lang="en-US" sz="3200" dirty="0" smtClean="0">
                <a:solidFill>
                  <a:srgbClr val="005494"/>
                </a:solidFill>
                <a:latin typeface="Franklin Gothic Demi Cond" pitchFamily="34" charset="0"/>
                <a:cs typeface="Arial" pitchFamily="34" charset="0"/>
              </a:rPr>
              <a:t>Webinar Series </a:t>
            </a:r>
            <a:r>
              <a:rPr lang="en-US" sz="3200" dirty="0" smtClean="0">
                <a:solidFill>
                  <a:srgbClr val="005494"/>
                </a:solidFill>
                <a:latin typeface="Franklin Gothic Demi Cond" pitchFamily="34" charset="0"/>
                <a:cs typeface="Arial" pitchFamily="34" charset="0"/>
              </a:rPr>
              <a:t>7 </a:t>
            </a:r>
            <a:r>
              <a:rPr lang="en-US" sz="3200" dirty="0" smtClean="0">
                <a:solidFill>
                  <a:srgbClr val="005494"/>
                </a:solidFill>
                <a:latin typeface="Franklin Gothic Demi Cond" pitchFamily="34" charset="0"/>
                <a:cs typeface="Arial" pitchFamily="34" charset="0"/>
              </a:rPr>
              <a:t>of 8</a:t>
            </a:r>
          </a:p>
          <a:p>
            <a:pPr algn="ctr"/>
            <a:endParaRPr lang="en-US" dirty="0" smtClean="0">
              <a:solidFill>
                <a:srgbClr val="005494"/>
              </a:solidFill>
              <a:latin typeface="Franklin Gothic Demi Cond" pitchFamily="34" charset="0"/>
              <a:cs typeface="Arial" pitchFamily="34" charset="0"/>
            </a:endParaRPr>
          </a:p>
          <a:p>
            <a:pPr algn="ctr"/>
            <a:r>
              <a:rPr lang="en-US" dirty="0" smtClean="0">
                <a:solidFill>
                  <a:srgbClr val="005494"/>
                </a:solidFill>
                <a:latin typeface="Franklin Gothic Demi Cond" pitchFamily="34" charset="0"/>
                <a:cs typeface="Arial" pitchFamily="34" charset="0"/>
              </a:rPr>
              <a:t>BROUGHT TO YOU BY </a:t>
            </a:r>
          </a:p>
          <a:p>
            <a:pPr algn="ctr"/>
            <a:r>
              <a:rPr lang="en-US" b="1" dirty="0" smtClean="0">
                <a:solidFill>
                  <a:srgbClr val="005494"/>
                </a:solidFill>
                <a:latin typeface="Franklin Gothic Demi Cond" pitchFamily="34" charset="0"/>
                <a:cs typeface="Arial" pitchFamily="34" charset="0"/>
              </a:rPr>
              <a:t>THE ASSOCIATION OF WALDORF SCHOOLS OF NORTH AMERICA</a:t>
            </a:r>
            <a:endParaRPr lang="en-US" b="1" dirty="0">
              <a:solidFill>
                <a:srgbClr val="005494"/>
              </a:solidFill>
              <a:latin typeface="Franklin Gothic Demi Cond" pitchFamily="34" charset="0"/>
              <a:cs typeface="Arial" pitchFamily="34" charset="0"/>
            </a:endParaRPr>
          </a:p>
        </p:txBody>
      </p:sp>
    </p:spTree>
    <p:extLst>
      <p:ext uri="{BB962C8B-B14F-4D97-AF65-F5344CB8AC3E}">
        <p14:creationId xmlns:p14="http://schemas.microsoft.com/office/powerpoint/2010/main" val="4265658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4715347" y="533400"/>
            <a:ext cx="2312803" cy="523220"/>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YOUR HOST</a:t>
            </a:r>
            <a:endParaRPr lang="en-US" sz="2800" dirty="0">
              <a:solidFill>
                <a:srgbClr val="005494"/>
              </a:solidFill>
              <a:latin typeface="Franklin Gothic Demi Cond" pitchFamily="34" charset="0"/>
              <a:cs typeface="Browallia New" pitchFamily="34" charset="-34"/>
            </a:endParaRPr>
          </a:p>
        </p:txBody>
      </p:sp>
      <p:pic>
        <p:nvPicPr>
          <p:cNvPr id="8" name="Picture 7" descr="sean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204" y="1371600"/>
            <a:ext cx="3669196" cy="2250440"/>
          </a:xfrm>
          <a:prstGeom prst="rect">
            <a:avLst/>
          </a:prstGeom>
        </p:spPr>
      </p:pic>
      <p:sp>
        <p:nvSpPr>
          <p:cNvPr id="12" name="TextBox 11"/>
          <p:cNvSpPr txBox="1"/>
          <p:nvPr/>
        </p:nvSpPr>
        <p:spPr>
          <a:xfrm>
            <a:off x="3276600" y="3581400"/>
            <a:ext cx="1695008" cy="369332"/>
          </a:xfrm>
          <a:prstGeom prst="rect">
            <a:avLst/>
          </a:prstGeom>
          <a:noFill/>
        </p:spPr>
        <p:txBody>
          <a:bodyPr wrap="none" rtlCol="0">
            <a:spAutoFit/>
          </a:bodyPr>
          <a:lstStyle/>
          <a:p>
            <a:r>
              <a:rPr lang="en-US" b="1" i="1" dirty="0" smtClean="0">
                <a:ln w="1905"/>
                <a:solidFill>
                  <a:srgbClr val="376092"/>
                </a:solidFill>
                <a:effectLst>
                  <a:innerShdw blurRad="69850" dist="43180" dir="5400000">
                    <a:srgbClr val="000000">
                      <a:alpha val="65000"/>
                    </a:srgbClr>
                  </a:innerShdw>
                </a:effectLst>
              </a:rPr>
              <a:t>SEAN SPELLECY</a:t>
            </a:r>
            <a:endParaRPr lang="en-US" i="1" dirty="0">
              <a:solidFill>
                <a:srgbClr val="376092"/>
              </a:solidFill>
            </a:endParaRPr>
          </a:p>
        </p:txBody>
      </p:sp>
      <p:sp>
        <p:nvSpPr>
          <p:cNvPr id="6" name="TextBox 5"/>
          <p:cNvSpPr txBox="1"/>
          <p:nvPr/>
        </p:nvSpPr>
        <p:spPr>
          <a:xfrm>
            <a:off x="38100" y="4114800"/>
            <a:ext cx="9215759" cy="2031325"/>
          </a:xfrm>
          <a:prstGeom prst="rect">
            <a:avLst/>
          </a:prstGeom>
          <a:noFill/>
        </p:spPr>
        <p:txBody>
          <a:bodyPr wrap="none" rtlCol="0">
            <a:spAutoFit/>
          </a:bodyPr>
          <a:lstStyle/>
          <a:p>
            <a:r>
              <a:rPr lang="en-US" b="1" dirty="0">
                <a:ln w="1905"/>
                <a:solidFill>
                  <a:srgbClr val="376092"/>
                </a:solidFill>
                <a:effectLst>
                  <a:innerShdw blurRad="69850" dist="43180" dir="5400000">
                    <a:srgbClr val="000000">
                      <a:alpha val="65000"/>
                    </a:srgbClr>
                  </a:innerShdw>
                </a:effectLst>
              </a:rPr>
              <a:t>SEAN </a:t>
            </a:r>
            <a:r>
              <a:rPr lang="en-US" b="1" dirty="0" smtClean="0">
                <a:ln w="1905"/>
                <a:solidFill>
                  <a:srgbClr val="376092"/>
                </a:solidFill>
                <a:effectLst>
                  <a:innerShdw blurRad="69850" dist="43180" dir="5400000">
                    <a:srgbClr val="000000">
                      <a:alpha val="65000"/>
                    </a:srgbClr>
                  </a:innerShdw>
                </a:effectLst>
              </a:rPr>
              <a:t>SPELLECY: C.E.O. and Founder of NewDawn Security, 15 years of Security Experience,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10 years of Education Administration and Teaching Experience, Masters in ED.</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Administration, Certified Protection Professional,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Association of Threat Assessment Professionals, Council Member A.S.I.S.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Nationwide School Safety and Security Council, School Violence Prevention </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Council, and member of the Oregon School Safety and Security Officers</a:t>
            </a:r>
          </a:p>
          <a:p>
            <a:r>
              <a:rPr lang="en-US" b="1" dirty="0">
                <a:ln w="1905"/>
                <a:solidFill>
                  <a:srgbClr val="376092"/>
                </a:solidFill>
                <a:effectLst>
                  <a:innerShdw blurRad="69850" dist="43180" dir="5400000">
                    <a:srgbClr val="000000">
                      <a:alpha val="65000"/>
                    </a:srgbClr>
                  </a:innerShdw>
                </a:effectLst>
              </a:rPr>
              <a:t>	 </a:t>
            </a:r>
            <a:r>
              <a:rPr lang="en-US" b="1" dirty="0" smtClean="0">
                <a:ln w="1905"/>
                <a:solidFill>
                  <a:srgbClr val="376092"/>
                </a:solidFill>
                <a:effectLst>
                  <a:innerShdw blurRad="69850" dist="43180" dir="5400000">
                    <a:srgbClr val="000000">
                      <a:alpha val="65000"/>
                    </a:srgbClr>
                  </a:innerShdw>
                </a:effectLst>
              </a:rPr>
              <a:t>          Association</a:t>
            </a:r>
            <a:endParaRPr lang="en-US" dirty="0">
              <a:solidFill>
                <a:srgbClr val="376092"/>
              </a:solidFill>
            </a:endParaRPr>
          </a:p>
        </p:txBody>
      </p:sp>
    </p:spTree>
    <p:extLst>
      <p:ext uri="{BB962C8B-B14F-4D97-AF65-F5344CB8AC3E}">
        <p14:creationId xmlns:p14="http://schemas.microsoft.com/office/powerpoint/2010/main" val="303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4781800" y="533400"/>
            <a:ext cx="2179904" cy="523220"/>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RESEARCH</a:t>
            </a:r>
            <a:endParaRPr lang="en-US" sz="2800" dirty="0">
              <a:solidFill>
                <a:srgbClr val="005494"/>
              </a:solidFill>
              <a:latin typeface="Franklin Gothic Demi Cond" pitchFamily="34" charset="0"/>
              <a:cs typeface="Browallia New" pitchFamily="34" charset="-34"/>
            </a:endParaRPr>
          </a:p>
        </p:txBody>
      </p:sp>
      <p:sp>
        <p:nvSpPr>
          <p:cNvPr id="6" name="TextBox 5"/>
          <p:cNvSpPr txBox="1"/>
          <p:nvPr/>
        </p:nvSpPr>
        <p:spPr>
          <a:xfrm>
            <a:off x="0" y="1524000"/>
            <a:ext cx="9067800" cy="5355313"/>
          </a:xfrm>
          <a:prstGeom prst="rect">
            <a:avLst/>
          </a:prstGeom>
          <a:noFill/>
        </p:spPr>
        <p:txBody>
          <a:bodyPr wrap="square" rtlCol="0">
            <a:spAutoFit/>
          </a:bodyPr>
          <a:lstStyle/>
          <a:p>
            <a:r>
              <a:rPr lang="en-US" i="1" dirty="0">
                <a:solidFill>
                  <a:srgbClr val="376092"/>
                </a:solidFill>
              </a:rPr>
              <a:t>Protecting your Children From Sexual </a:t>
            </a:r>
            <a:r>
              <a:rPr lang="en-US" i="1" dirty="0" smtClean="0">
                <a:solidFill>
                  <a:srgbClr val="376092"/>
                </a:solidFill>
              </a:rPr>
              <a:t>Predators</a:t>
            </a:r>
            <a:r>
              <a:rPr lang="en-US" dirty="0" smtClean="0">
                <a:solidFill>
                  <a:srgbClr val="376092"/>
                </a:solidFill>
              </a:rPr>
              <a:t>, 2012, Dr</a:t>
            </a:r>
            <a:r>
              <a:rPr lang="en-US" dirty="0">
                <a:solidFill>
                  <a:srgbClr val="376092"/>
                </a:solidFill>
              </a:rPr>
              <a:t>. Leigh </a:t>
            </a:r>
            <a:r>
              <a:rPr lang="en-US" dirty="0" smtClean="0">
                <a:solidFill>
                  <a:srgbClr val="376092"/>
                </a:solidFill>
              </a:rPr>
              <a:t>Baker</a:t>
            </a:r>
          </a:p>
          <a:p>
            <a:endParaRPr lang="en-US" dirty="0">
              <a:solidFill>
                <a:srgbClr val="376092"/>
              </a:solidFill>
            </a:endParaRPr>
          </a:p>
          <a:p>
            <a:r>
              <a:rPr lang="en-US" i="1" dirty="0">
                <a:solidFill>
                  <a:srgbClr val="376092"/>
                </a:solidFill>
              </a:rPr>
              <a:t>Protecting the </a:t>
            </a:r>
            <a:r>
              <a:rPr lang="en-US" i="1" dirty="0" smtClean="0">
                <a:solidFill>
                  <a:srgbClr val="376092"/>
                </a:solidFill>
              </a:rPr>
              <a:t>Gift</a:t>
            </a:r>
            <a:r>
              <a:rPr lang="en-US" dirty="0" smtClean="0">
                <a:solidFill>
                  <a:srgbClr val="376092"/>
                </a:solidFill>
              </a:rPr>
              <a:t>,  2008, Gavin </a:t>
            </a:r>
            <a:r>
              <a:rPr lang="en-US" dirty="0" err="1" smtClean="0">
                <a:solidFill>
                  <a:srgbClr val="376092"/>
                </a:solidFill>
              </a:rPr>
              <a:t>DeBecker</a:t>
            </a:r>
            <a:r>
              <a:rPr lang="en-US" dirty="0" smtClean="0">
                <a:solidFill>
                  <a:srgbClr val="376092"/>
                </a:solidFill>
              </a:rPr>
              <a:t>,</a:t>
            </a:r>
          </a:p>
          <a:p>
            <a:endParaRPr lang="en-US" dirty="0">
              <a:solidFill>
                <a:srgbClr val="376092"/>
              </a:solidFill>
            </a:endParaRPr>
          </a:p>
          <a:p>
            <a:r>
              <a:rPr lang="en-US" i="1" dirty="0">
                <a:solidFill>
                  <a:srgbClr val="376092"/>
                </a:solidFill>
              </a:rPr>
              <a:t>Identifying Child Molesters: Preventing Child Sexual Abuse by Recognizing the Patterns of </a:t>
            </a:r>
            <a:r>
              <a:rPr lang="en-US" i="1" dirty="0" smtClean="0">
                <a:solidFill>
                  <a:srgbClr val="376092"/>
                </a:solidFill>
              </a:rPr>
              <a:t>Offenders</a:t>
            </a:r>
            <a:r>
              <a:rPr lang="en-US" dirty="0" smtClean="0">
                <a:solidFill>
                  <a:srgbClr val="376092"/>
                </a:solidFill>
              </a:rPr>
              <a:t>, 2011,   Dr</a:t>
            </a:r>
            <a:r>
              <a:rPr lang="en-US" dirty="0">
                <a:solidFill>
                  <a:srgbClr val="376092"/>
                </a:solidFill>
              </a:rPr>
              <a:t>. Carla Van Dam, Clinical and Forensic </a:t>
            </a:r>
            <a:r>
              <a:rPr lang="en-US" dirty="0" smtClean="0">
                <a:solidFill>
                  <a:srgbClr val="376092"/>
                </a:solidFill>
              </a:rPr>
              <a:t>Psychology</a:t>
            </a:r>
          </a:p>
          <a:p>
            <a:endParaRPr lang="en-US" dirty="0">
              <a:solidFill>
                <a:srgbClr val="376092"/>
              </a:solidFill>
            </a:endParaRPr>
          </a:p>
          <a:p>
            <a:r>
              <a:rPr lang="en-US" i="1" dirty="0">
                <a:solidFill>
                  <a:srgbClr val="376092"/>
                </a:solidFill>
              </a:rPr>
              <a:t>The Socially Skilled Child Molester: Differentiating the Guilty From the Falsely Accused: </a:t>
            </a:r>
            <a:endParaRPr lang="en-US" i="1" dirty="0" smtClean="0">
              <a:solidFill>
                <a:srgbClr val="376092"/>
              </a:solidFill>
            </a:endParaRPr>
          </a:p>
          <a:p>
            <a:r>
              <a:rPr lang="en-US" dirty="0" smtClean="0">
                <a:solidFill>
                  <a:srgbClr val="376092"/>
                </a:solidFill>
              </a:rPr>
              <a:t>2011, Dr</a:t>
            </a:r>
            <a:r>
              <a:rPr lang="en-US" dirty="0">
                <a:solidFill>
                  <a:srgbClr val="376092"/>
                </a:solidFill>
              </a:rPr>
              <a:t>. Carla Van Dam, Clinical and Forensic </a:t>
            </a:r>
            <a:r>
              <a:rPr lang="en-US" dirty="0" smtClean="0">
                <a:solidFill>
                  <a:srgbClr val="376092"/>
                </a:solidFill>
              </a:rPr>
              <a:t>Psychology</a:t>
            </a:r>
          </a:p>
          <a:p>
            <a:endParaRPr lang="en-US" dirty="0">
              <a:solidFill>
                <a:srgbClr val="376092"/>
              </a:solidFill>
            </a:endParaRPr>
          </a:p>
          <a:p>
            <a:r>
              <a:rPr lang="en-US" dirty="0">
                <a:solidFill>
                  <a:srgbClr val="376092"/>
                </a:solidFill>
              </a:rPr>
              <a:t>US Dept. of Juvenile </a:t>
            </a:r>
            <a:r>
              <a:rPr lang="en-US" dirty="0" smtClean="0">
                <a:solidFill>
                  <a:srgbClr val="376092"/>
                </a:solidFill>
              </a:rPr>
              <a:t>Justice</a:t>
            </a:r>
          </a:p>
          <a:p>
            <a:endParaRPr lang="en-US" dirty="0">
              <a:solidFill>
                <a:srgbClr val="376092"/>
              </a:solidFill>
            </a:endParaRPr>
          </a:p>
          <a:p>
            <a:r>
              <a:rPr lang="en-US" dirty="0">
                <a:solidFill>
                  <a:srgbClr val="376092"/>
                </a:solidFill>
              </a:rPr>
              <a:t>US Dept. of </a:t>
            </a:r>
            <a:r>
              <a:rPr lang="en-US" dirty="0" smtClean="0">
                <a:solidFill>
                  <a:srgbClr val="376092"/>
                </a:solidFill>
              </a:rPr>
              <a:t>Justice</a:t>
            </a:r>
          </a:p>
          <a:p>
            <a:endParaRPr lang="en-US" dirty="0">
              <a:solidFill>
                <a:srgbClr val="376092"/>
              </a:solidFill>
            </a:endParaRPr>
          </a:p>
          <a:p>
            <a:r>
              <a:rPr lang="en-US" dirty="0">
                <a:solidFill>
                  <a:srgbClr val="376092"/>
                </a:solidFill>
              </a:rPr>
              <a:t>National Sexual Violence Resource </a:t>
            </a:r>
            <a:r>
              <a:rPr lang="en-US" dirty="0" smtClean="0">
                <a:solidFill>
                  <a:srgbClr val="376092"/>
                </a:solidFill>
              </a:rPr>
              <a:t>Center</a:t>
            </a:r>
          </a:p>
          <a:p>
            <a:endParaRPr lang="en-US" dirty="0">
              <a:solidFill>
                <a:srgbClr val="376092"/>
              </a:solidFill>
            </a:endParaRPr>
          </a:p>
          <a:p>
            <a:r>
              <a:rPr lang="en-US" dirty="0">
                <a:solidFill>
                  <a:srgbClr val="376092"/>
                </a:solidFill>
              </a:rPr>
              <a:t>Bureau of Justice </a:t>
            </a:r>
            <a:r>
              <a:rPr lang="en-US" dirty="0" smtClean="0">
                <a:solidFill>
                  <a:srgbClr val="376092"/>
                </a:solidFill>
              </a:rPr>
              <a:t>Studies</a:t>
            </a:r>
          </a:p>
          <a:p>
            <a:endParaRPr lang="en-US" dirty="0">
              <a:solidFill>
                <a:srgbClr val="376092"/>
              </a:solidFill>
            </a:endParaRPr>
          </a:p>
          <a:p>
            <a:r>
              <a:rPr lang="en-US" dirty="0" smtClean="0">
                <a:solidFill>
                  <a:srgbClr val="376092"/>
                </a:solidFill>
              </a:rPr>
              <a:t>31 </a:t>
            </a:r>
            <a:r>
              <a:rPr lang="en-US" dirty="0">
                <a:solidFill>
                  <a:srgbClr val="376092"/>
                </a:solidFill>
              </a:rPr>
              <a:t>Convicted Sexual Offender Interviews: Sean Spellecy 2006-2012</a:t>
            </a:r>
          </a:p>
        </p:txBody>
      </p:sp>
    </p:spTree>
    <p:extLst>
      <p:ext uri="{BB962C8B-B14F-4D97-AF65-F5344CB8AC3E}">
        <p14:creationId xmlns:p14="http://schemas.microsoft.com/office/powerpoint/2010/main" val="7279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686801" cy="2743200"/>
          </a:xfrm>
          <a:prstGeom prst="rect">
            <a:avLst/>
          </a:prstGeom>
        </p:spPr>
      </p:pic>
      <p:sp>
        <p:nvSpPr>
          <p:cNvPr id="7" name="TextBox 6"/>
          <p:cNvSpPr txBox="1"/>
          <p:nvPr/>
        </p:nvSpPr>
        <p:spPr>
          <a:xfrm>
            <a:off x="1066800" y="3048000"/>
            <a:ext cx="7391400" cy="1077218"/>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a:t>
            </a:r>
            <a:r>
              <a:rPr lang="en-US" sz="3200" dirty="0" smtClean="0">
                <a:solidFill>
                  <a:srgbClr val="005494"/>
                </a:solidFill>
                <a:latin typeface="Franklin Gothic Demi Cond" pitchFamily="34" charset="0"/>
                <a:cs typeface="Arial" pitchFamily="34" charset="0"/>
              </a:rPr>
              <a:t>Marysville Pilchuck/Private School Tragedy</a:t>
            </a:r>
            <a:endParaRPr lang="en-US" sz="3200" dirty="0" smtClean="0">
              <a:solidFill>
                <a:srgbClr val="005494"/>
              </a:solidFill>
              <a:latin typeface="Franklin Gothic Demi Cond" pitchFamily="34" charset="0"/>
              <a:cs typeface="Arial" pitchFamily="34" charset="0"/>
            </a:endParaRPr>
          </a:p>
        </p:txBody>
      </p:sp>
      <p:sp>
        <p:nvSpPr>
          <p:cNvPr id="2" name="TextBox 1"/>
          <p:cNvSpPr txBox="1"/>
          <p:nvPr/>
        </p:nvSpPr>
        <p:spPr>
          <a:xfrm>
            <a:off x="4775200" y="5143500"/>
            <a:ext cx="184666" cy="369332"/>
          </a:xfrm>
          <a:prstGeom prst="rect">
            <a:avLst/>
          </a:prstGeom>
          <a:noFill/>
        </p:spPr>
        <p:txBody>
          <a:bodyPr wrap="none" rtlCol="0">
            <a:spAutoFit/>
          </a:bodyPr>
          <a:lstStyle/>
          <a:p>
            <a:endParaRPr lang="en-US" dirty="0"/>
          </a:p>
        </p:txBody>
      </p:sp>
      <p:sp>
        <p:nvSpPr>
          <p:cNvPr id="8" name="TextBox 7"/>
          <p:cNvSpPr txBox="1"/>
          <p:nvPr/>
        </p:nvSpPr>
        <p:spPr>
          <a:xfrm>
            <a:off x="533400" y="3962400"/>
            <a:ext cx="8305800" cy="2800767"/>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a:t>
            </a:r>
          </a:p>
          <a:p>
            <a:pPr algn="ctr"/>
            <a:r>
              <a:rPr lang="en-US" sz="3200" dirty="0" smtClean="0">
                <a:solidFill>
                  <a:srgbClr val="005494"/>
                </a:solidFill>
                <a:latin typeface="Franklin Gothic Demi Cond" pitchFamily="34" charset="0"/>
                <a:cs typeface="Arial" pitchFamily="34" charset="0"/>
              </a:rPr>
              <a:t>3</a:t>
            </a:r>
            <a:r>
              <a:rPr lang="en-US" sz="3200" baseline="30000" dirty="0" smtClean="0">
                <a:solidFill>
                  <a:srgbClr val="005494"/>
                </a:solidFill>
                <a:latin typeface="Franklin Gothic Demi Cond" pitchFamily="34" charset="0"/>
                <a:cs typeface="Arial" pitchFamily="34" charset="0"/>
              </a:rPr>
              <a:t>rd</a:t>
            </a:r>
            <a:r>
              <a:rPr lang="en-US" sz="3200" dirty="0" smtClean="0">
                <a:solidFill>
                  <a:srgbClr val="005494"/>
                </a:solidFill>
                <a:latin typeface="Franklin Gothic Demi Cond" pitchFamily="34" charset="0"/>
                <a:cs typeface="Arial" pitchFamily="34" charset="0"/>
              </a:rPr>
              <a:t> Party Contractor Forms:</a:t>
            </a:r>
            <a:endParaRPr lang="en-US" sz="2400" dirty="0" smtClean="0">
              <a:solidFill>
                <a:srgbClr val="005494"/>
              </a:solidFill>
              <a:latin typeface="Franklin Gothic Demi Cond" pitchFamily="34" charset="0"/>
              <a:cs typeface="Arial" pitchFamily="34" charset="0"/>
              <a:hlinkClick r:id="rId4"/>
            </a:endParaRPr>
          </a:p>
          <a:p>
            <a:pPr algn="ctr"/>
            <a:r>
              <a:rPr lang="en-US" sz="2400" dirty="0" smtClean="0">
                <a:solidFill>
                  <a:srgbClr val="005494"/>
                </a:solidFill>
                <a:latin typeface="Franklin Gothic Demi Cond" pitchFamily="34" charset="0"/>
                <a:cs typeface="Arial" pitchFamily="34" charset="0"/>
                <a:hlinkClick r:id="rId4"/>
              </a:rPr>
              <a:t>http</a:t>
            </a:r>
            <a:r>
              <a:rPr lang="en-US" sz="2400" dirty="0">
                <a:solidFill>
                  <a:srgbClr val="005494"/>
                </a:solidFill>
                <a:latin typeface="Franklin Gothic Demi Cond" pitchFamily="34" charset="0"/>
                <a:cs typeface="Arial" pitchFamily="34" charset="0"/>
                <a:hlinkClick r:id="rId4"/>
              </a:rPr>
              <a:t>://school-security-consulting.com</a:t>
            </a:r>
            <a:r>
              <a:rPr lang="en-US" sz="2400" dirty="0" smtClean="0">
                <a:solidFill>
                  <a:srgbClr val="005494"/>
                </a:solidFill>
                <a:latin typeface="Franklin Gothic Demi Cond" pitchFamily="34" charset="0"/>
                <a:cs typeface="Arial" pitchFamily="34" charset="0"/>
                <a:hlinkClick r:id="rId4"/>
              </a:rPr>
              <a:t>/</a:t>
            </a:r>
            <a:endParaRPr lang="en-US" sz="2400" dirty="0" smtClean="0">
              <a:solidFill>
                <a:srgbClr val="005494"/>
              </a:solidFill>
              <a:latin typeface="Franklin Gothic Demi Cond" pitchFamily="34" charset="0"/>
              <a:cs typeface="Arial" pitchFamily="34" charset="0"/>
            </a:endParaRPr>
          </a:p>
          <a:p>
            <a:pPr algn="ctr"/>
            <a:endParaRPr lang="en-US" sz="2400" dirty="0">
              <a:solidFill>
                <a:srgbClr val="005494"/>
              </a:solidFill>
              <a:latin typeface="Franklin Gothic Demi Cond" pitchFamily="34" charset="0"/>
              <a:cs typeface="Arial" pitchFamily="34" charset="0"/>
            </a:endParaRPr>
          </a:p>
          <a:p>
            <a:pPr algn="ctr"/>
            <a:endParaRPr lang="en-US" sz="3200" dirty="0" smtClean="0">
              <a:solidFill>
                <a:srgbClr val="005494"/>
              </a:solidFill>
              <a:latin typeface="Franklin Gothic Demi Cond" pitchFamily="34" charset="0"/>
              <a:cs typeface="Arial" pitchFamily="34" charset="0"/>
            </a:endParaRPr>
          </a:p>
          <a:p>
            <a:pPr algn="ctr"/>
            <a:r>
              <a:rPr lang="en-US" sz="3200" dirty="0" smtClean="0">
                <a:solidFill>
                  <a:srgbClr val="005494"/>
                </a:solidFill>
                <a:latin typeface="Franklin Gothic Demi Cond" pitchFamily="34" charset="0"/>
                <a:cs typeface="Arial" pitchFamily="34" charset="0"/>
              </a:rPr>
              <a:t>ELIZABETH NUGENT</a:t>
            </a:r>
            <a:endParaRPr lang="en-US" sz="3200" dirty="0" smtClean="0">
              <a:solidFill>
                <a:srgbClr val="005494"/>
              </a:solidFill>
              <a:latin typeface="Franklin Gothic Demi Cond" pitchFamily="34" charset="0"/>
              <a:cs typeface="Arial" pitchFamily="34" charset="0"/>
            </a:endParaRPr>
          </a:p>
        </p:txBody>
      </p:sp>
    </p:spTree>
    <p:extLst>
      <p:ext uri="{BB962C8B-B14F-4D97-AF65-F5344CB8AC3E}">
        <p14:creationId xmlns:p14="http://schemas.microsoft.com/office/powerpoint/2010/main" val="36224371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0"/>
            <a:ext cx="2971800" cy="1752599"/>
          </a:xfrm>
          <a:prstGeom prst="rect">
            <a:avLst/>
          </a:prstGeom>
        </p:spPr>
      </p:pic>
      <p:sp>
        <p:nvSpPr>
          <p:cNvPr id="2" name="TextBox 1"/>
          <p:cNvSpPr txBox="1"/>
          <p:nvPr/>
        </p:nvSpPr>
        <p:spPr>
          <a:xfrm>
            <a:off x="4775200" y="5143500"/>
            <a:ext cx="184666" cy="369332"/>
          </a:xfrm>
          <a:prstGeom prst="rect">
            <a:avLst/>
          </a:prstGeom>
          <a:noFill/>
        </p:spPr>
        <p:txBody>
          <a:bodyPr wrap="none" rtlCol="0">
            <a:spAutoFit/>
          </a:bodyPr>
          <a:lstStyle/>
          <a:p>
            <a:endParaRPr lang="en-US" dirty="0"/>
          </a:p>
        </p:txBody>
      </p:sp>
      <p:pic>
        <p:nvPicPr>
          <p:cNvPr id="3" name="Picture 2" descr="Screen Shot 2014-10-28 at 8.01.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901" y="152400"/>
            <a:ext cx="2920999" cy="1409700"/>
          </a:xfrm>
          <a:prstGeom prst="rect">
            <a:avLst/>
          </a:prstGeom>
        </p:spPr>
      </p:pic>
      <p:sp>
        <p:nvSpPr>
          <p:cNvPr id="5" name="TextBox 4"/>
          <p:cNvSpPr txBox="1"/>
          <p:nvPr/>
        </p:nvSpPr>
        <p:spPr>
          <a:xfrm>
            <a:off x="2133600" y="6027003"/>
            <a:ext cx="4843393" cy="830997"/>
          </a:xfrm>
          <a:prstGeom prst="rect">
            <a:avLst/>
          </a:prstGeom>
          <a:noFill/>
        </p:spPr>
        <p:txBody>
          <a:bodyPr wrap="none" rtlCol="0">
            <a:spAutoFit/>
          </a:bodyPr>
          <a:lstStyle/>
          <a:p>
            <a:r>
              <a:rPr lang="en-US" sz="2400" dirty="0" smtClean="0">
                <a:solidFill>
                  <a:schemeClr val="tx2">
                    <a:lumMod val="75000"/>
                  </a:schemeClr>
                </a:solidFill>
              </a:rPr>
              <a:t>ELIZABETH NUGENT—SCHOOL CHAIR</a:t>
            </a:r>
          </a:p>
          <a:p>
            <a:pPr algn="ctr"/>
            <a:r>
              <a:rPr lang="en-US" sz="2400" dirty="0" smtClean="0">
                <a:solidFill>
                  <a:schemeClr val="tx2">
                    <a:lumMod val="75000"/>
                  </a:schemeClr>
                </a:solidFill>
              </a:rPr>
              <a:t>CEDARWOOD WALDORF SCHOOL</a:t>
            </a:r>
            <a:endParaRPr lang="en-US" sz="2400" dirty="0">
              <a:solidFill>
                <a:schemeClr val="tx2">
                  <a:lumMod val="75000"/>
                </a:schemeClr>
              </a:solidFill>
            </a:endParaRPr>
          </a:p>
        </p:txBody>
      </p:sp>
      <p:pic>
        <p:nvPicPr>
          <p:cNvPr id="10" name="Picture 9" descr="Screen Shot 2014-10-28 at 8.10.1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676400"/>
            <a:ext cx="7010400" cy="4191000"/>
          </a:xfrm>
          <a:prstGeom prst="rect">
            <a:avLst/>
          </a:prstGeom>
        </p:spPr>
      </p:pic>
    </p:spTree>
    <p:extLst>
      <p:ext uri="{BB962C8B-B14F-4D97-AF65-F5344CB8AC3E}">
        <p14:creationId xmlns:p14="http://schemas.microsoft.com/office/powerpoint/2010/main" val="2471382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295400" y="4048081"/>
            <a:ext cx="6520684" cy="1569660"/>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a:t>
            </a:r>
            <a:r>
              <a:rPr lang="en-US" sz="3200" dirty="0">
                <a:solidFill>
                  <a:srgbClr val="005494"/>
                </a:solidFill>
                <a:latin typeface="Franklin Gothic Demi Cond" pitchFamily="34" charset="0"/>
                <a:cs typeface="Browallia New" pitchFamily="34" charset="-34"/>
              </a:rPr>
              <a:t>PROACTIVE </a:t>
            </a:r>
          </a:p>
          <a:p>
            <a:pPr algn="ctr"/>
            <a:r>
              <a:rPr lang="en-US" sz="3200" dirty="0">
                <a:solidFill>
                  <a:srgbClr val="005494"/>
                </a:solidFill>
                <a:latin typeface="Franklin Gothic Demi Cond" pitchFamily="34" charset="0"/>
                <a:cs typeface="Browallia New" pitchFamily="34" charset="-34"/>
              </a:rPr>
              <a:t>AND PREVENTATIVE ACTIONS </a:t>
            </a:r>
          </a:p>
          <a:p>
            <a:pPr algn="ctr"/>
            <a:r>
              <a:rPr lang="en-US" sz="3200" dirty="0">
                <a:solidFill>
                  <a:srgbClr val="005494"/>
                </a:solidFill>
                <a:latin typeface="Franklin Gothic Demi Cond" pitchFamily="34" charset="0"/>
                <a:cs typeface="Browallia New" pitchFamily="34" charset="-34"/>
              </a:rPr>
              <a:t>FOR 3</a:t>
            </a:r>
            <a:r>
              <a:rPr lang="en-US" sz="3200" baseline="30000" dirty="0">
                <a:solidFill>
                  <a:srgbClr val="005494"/>
                </a:solidFill>
                <a:latin typeface="Franklin Gothic Demi Cond" pitchFamily="34" charset="0"/>
                <a:cs typeface="Browallia New" pitchFamily="34" charset="-34"/>
              </a:rPr>
              <a:t>rd</a:t>
            </a:r>
            <a:r>
              <a:rPr lang="en-US" sz="3200" dirty="0">
                <a:solidFill>
                  <a:srgbClr val="005494"/>
                </a:solidFill>
                <a:latin typeface="Franklin Gothic Demi Cond" pitchFamily="34" charset="0"/>
                <a:cs typeface="Browallia New" pitchFamily="34" charset="-34"/>
              </a:rPr>
              <a:t> PARTY CONTRACTORS</a:t>
            </a:r>
            <a:endParaRPr lang="en-US" sz="3200" dirty="0">
              <a:solidFill>
                <a:srgbClr val="005494"/>
              </a:solidFill>
              <a:latin typeface="Franklin Gothic Demi Cond" pitchFamily="34" charset="0"/>
              <a:cs typeface="Browallia New" pitchFamily="34" charset="-34"/>
            </a:endParaRPr>
          </a:p>
        </p:txBody>
      </p:sp>
    </p:spTree>
    <p:extLst>
      <p:ext uri="{BB962C8B-B14F-4D97-AF65-F5344CB8AC3E}">
        <p14:creationId xmlns:p14="http://schemas.microsoft.com/office/powerpoint/2010/main" val="2044417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3467898" y="533400"/>
            <a:ext cx="4807776" cy="1200328"/>
          </a:xfrm>
          <a:prstGeom prst="rect">
            <a:avLst/>
          </a:prstGeom>
          <a:noFill/>
        </p:spPr>
        <p:txBody>
          <a:bodyPr wrap="none" rtlCol="0">
            <a:spAutoFit/>
          </a:bodyPr>
          <a:lstStyle/>
          <a:p>
            <a:pPr algn="ctr"/>
            <a:r>
              <a:rPr lang="en-US" sz="2400" dirty="0" smtClean="0">
                <a:solidFill>
                  <a:srgbClr val="005494"/>
                </a:solidFill>
                <a:latin typeface="Franklin Gothic Demi Cond" pitchFamily="34" charset="0"/>
                <a:cs typeface="Browallia New" pitchFamily="34" charset="-34"/>
              </a:rPr>
              <a:t>ELEMENTS OF </a:t>
            </a:r>
            <a:r>
              <a:rPr lang="en-US" sz="2400" dirty="0" smtClean="0">
                <a:solidFill>
                  <a:srgbClr val="005494"/>
                </a:solidFill>
                <a:latin typeface="Franklin Gothic Demi Cond" pitchFamily="34" charset="0"/>
                <a:cs typeface="Browallia New" pitchFamily="34" charset="-34"/>
              </a:rPr>
              <a:t>PROACTIVE </a:t>
            </a:r>
          </a:p>
          <a:p>
            <a:pPr algn="ctr"/>
            <a:r>
              <a:rPr lang="en-US" sz="2400" dirty="0" smtClean="0">
                <a:solidFill>
                  <a:srgbClr val="005494"/>
                </a:solidFill>
                <a:latin typeface="Franklin Gothic Demi Cond" pitchFamily="34" charset="0"/>
                <a:cs typeface="Browallia New" pitchFamily="34" charset="-34"/>
              </a:rPr>
              <a:t>AND PREVENTATIVE ACTIONS </a:t>
            </a:r>
          </a:p>
          <a:p>
            <a:pPr algn="ctr"/>
            <a:r>
              <a:rPr lang="en-US" sz="2400" dirty="0" smtClean="0">
                <a:solidFill>
                  <a:srgbClr val="005494"/>
                </a:solidFill>
                <a:latin typeface="Franklin Gothic Demi Cond" pitchFamily="34" charset="0"/>
                <a:cs typeface="Browallia New" pitchFamily="34" charset="-34"/>
              </a:rPr>
              <a:t>FOR 3</a:t>
            </a:r>
            <a:r>
              <a:rPr lang="en-US" sz="2400" baseline="30000" dirty="0" smtClean="0">
                <a:solidFill>
                  <a:srgbClr val="005494"/>
                </a:solidFill>
                <a:latin typeface="Franklin Gothic Demi Cond" pitchFamily="34" charset="0"/>
                <a:cs typeface="Browallia New" pitchFamily="34" charset="-34"/>
              </a:rPr>
              <a:t>rd</a:t>
            </a:r>
            <a:r>
              <a:rPr lang="en-US" sz="2400" dirty="0" smtClean="0">
                <a:solidFill>
                  <a:srgbClr val="005494"/>
                </a:solidFill>
                <a:latin typeface="Franklin Gothic Demi Cond" pitchFamily="34" charset="0"/>
                <a:cs typeface="Browallia New" pitchFamily="34" charset="-34"/>
              </a:rPr>
              <a:t> PARTY CONTRACTORS</a:t>
            </a:r>
            <a:endParaRPr lang="en-US" sz="2400" dirty="0">
              <a:solidFill>
                <a:srgbClr val="005494"/>
              </a:solidFill>
              <a:latin typeface="Franklin Gothic Demi Cond" pitchFamily="34" charset="0"/>
              <a:cs typeface="Browallia New" pitchFamily="34" charset="-34"/>
            </a:endParaRPr>
          </a:p>
        </p:txBody>
      </p:sp>
      <p:sp>
        <p:nvSpPr>
          <p:cNvPr id="3" name="TextBox 2"/>
          <p:cNvSpPr txBox="1"/>
          <p:nvPr/>
        </p:nvSpPr>
        <p:spPr>
          <a:xfrm>
            <a:off x="342900" y="6438900"/>
            <a:ext cx="184666" cy="369332"/>
          </a:xfrm>
          <a:prstGeom prst="rect">
            <a:avLst/>
          </a:prstGeom>
          <a:noFill/>
        </p:spPr>
        <p:txBody>
          <a:bodyPr wrap="none" rtlCol="0">
            <a:spAutoFit/>
          </a:bodyPr>
          <a:lstStyle/>
          <a:p>
            <a:endParaRPr lang="en-US" dirty="0"/>
          </a:p>
        </p:txBody>
      </p:sp>
      <p:sp>
        <p:nvSpPr>
          <p:cNvPr id="6" name="TextBox 5"/>
          <p:cNvSpPr txBox="1"/>
          <p:nvPr/>
        </p:nvSpPr>
        <p:spPr>
          <a:xfrm>
            <a:off x="304800" y="2209800"/>
            <a:ext cx="7848600" cy="954107"/>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WHO THESE PEOPLE ARE…..AND WHY THIS IS IMPORTANT</a:t>
            </a:r>
            <a:endParaRPr lang="en-US" sz="2800" dirty="0" smtClean="0">
              <a:solidFill>
                <a:srgbClr val="376092"/>
              </a:solidFill>
            </a:endParaRPr>
          </a:p>
        </p:txBody>
      </p:sp>
      <p:sp>
        <p:nvSpPr>
          <p:cNvPr id="7" name="TextBox 6"/>
          <p:cNvSpPr txBox="1"/>
          <p:nvPr/>
        </p:nvSpPr>
        <p:spPr>
          <a:xfrm>
            <a:off x="304800" y="3200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REMEMBER THE CHARACTERISTICS AND PROFILE</a:t>
            </a:r>
            <a:endParaRPr lang="en-US" sz="2800" dirty="0" smtClean="0">
              <a:solidFill>
                <a:srgbClr val="376092"/>
              </a:solidFill>
            </a:endParaRPr>
          </a:p>
        </p:txBody>
      </p:sp>
      <p:sp>
        <p:nvSpPr>
          <p:cNvPr id="9" name="TextBox 8"/>
          <p:cNvSpPr txBox="1"/>
          <p:nvPr/>
        </p:nvSpPr>
        <p:spPr>
          <a:xfrm>
            <a:off x="304800" y="3962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BACKGROUND CHECKS</a:t>
            </a:r>
            <a:endParaRPr lang="en-US" sz="2800" dirty="0" smtClean="0">
              <a:solidFill>
                <a:srgbClr val="376092"/>
              </a:solidFill>
            </a:endParaRPr>
          </a:p>
        </p:txBody>
      </p:sp>
      <p:sp>
        <p:nvSpPr>
          <p:cNvPr id="15" name="TextBox 14"/>
          <p:cNvSpPr txBox="1"/>
          <p:nvPr/>
        </p:nvSpPr>
        <p:spPr>
          <a:xfrm>
            <a:off x="381000" y="4648200"/>
            <a:ext cx="7848600" cy="954107"/>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IF ASSIGNED PERSON CHANGES OR CHANGES UNIFORM</a:t>
            </a:r>
            <a:endParaRPr lang="en-US" sz="2800" dirty="0" smtClean="0">
              <a:solidFill>
                <a:srgbClr val="376092"/>
              </a:solidFill>
            </a:endParaRPr>
          </a:p>
        </p:txBody>
      </p:sp>
      <p:sp>
        <p:nvSpPr>
          <p:cNvPr id="17" name="TextBox 16"/>
          <p:cNvSpPr txBox="1"/>
          <p:nvPr/>
        </p:nvSpPr>
        <p:spPr>
          <a:xfrm>
            <a:off x="381000" y="5867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IF SUPERVISING YOUR STUDENTS</a:t>
            </a:r>
            <a:endParaRPr lang="en-US" sz="2800" dirty="0" smtClean="0">
              <a:solidFill>
                <a:srgbClr val="376092"/>
              </a:solidFill>
            </a:endParaRPr>
          </a:p>
        </p:txBody>
      </p:sp>
    </p:spTree>
    <p:extLst>
      <p:ext uri="{BB962C8B-B14F-4D97-AF65-F5344CB8AC3E}">
        <p14:creationId xmlns:p14="http://schemas.microsoft.com/office/powerpoint/2010/main" val="1687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1219200"/>
          </a:xfrm>
          <a:prstGeom prst="rect">
            <a:avLst/>
          </a:prstGeom>
        </p:spPr>
      </p:pic>
      <p:sp>
        <p:nvSpPr>
          <p:cNvPr id="5" name="TextBox 4"/>
          <p:cNvSpPr txBox="1"/>
          <p:nvPr/>
        </p:nvSpPr>
        <p:spPr>
          <a:xfrm>
            <a:off x="3467898" y="533400"/>
            <a:ext cx="4807776" cy="1200328"/>
          </a:xfrm>
          <a:prstGeom prst="rect">
            <a:avLst/>
          </a:prstGeom>
          <a:noFill/>
        </p:spPr>
        <p:txBody>
          <a:bodyPr wrap="none" rtlCol="0">
            <a:spAutoFit/>
          </a:bodyPr>
          <a:lstStyle/>
          <a:p>
            <a:pPr algn="ctr"/>
            <a:r>
              <a:rPr lang="en-US" sz="2400" dirty="0" smtClean="0">
                <a:solidFill>
                  <a:srgbClr val="005494"/>
                </a:solidFill>
                <a:latin typeface="Franklin Gothic Demi Cond" pitchFamily="34" charset="0"/>
                <a:cs typeface="Browallia New" pitchFamily="34" charset="-34"/>
              </a:rPr>
              <a:t>ELEMENTS OF </a:t>
            </a:r>
            <a:r>
              <a:rPr lang="en-US" sz="2400" dirty="0" smtClean="0">
                <a:solidFill>
                  <a:srgbClr val="005494"/>
                </a:solidFill>
                <a:latin typeface="Franklin Gothic Demi Cond" pitchFamily="34" charset="0"/>
                <a:cs typeface="Browallia New" pitchFamily="34" charset="-34"/>
              </a:rPr>
              <a:t>PROACTIVE </a:t>
            </a:r>
          </a:p>
          <a:p>
            <a:pPr algn="ctr"/>
            <a:r>
              <a:rPr lang="en-US" sz="2400" dirty="0" smtClean="0">
                <a:solidFill>
                  <a:srgbClr val="005494"/>
                </a:solidFill>
                <a:latin typeface="Franklin Gothic Demi Cond" pitchFamily="34" charset="0"/>
                <a:cs typeface="Browallia New" pitchFamily="34" charset="-34"/>
              </a:rPr>
              <a:t>AND PREVENTATIVE ACTIONS </a:t>
            </a:r>
          </a:p>
          <a:p>
            <a:pPr algn="ctr"/>
            <a:r>
              <a:rPr lang="en-US" sz="2400" dirty="0" smtClean="0">
                <a:solidFill>
                  <a:srgbClr val="005494"/>
                </a:solidFill>
                <a:latin typeface="Franklin Gothic Demi Cond" pitchFamily="34" charset="0"/>
                <a:cs typeface="Browallia New" pitchFamily="34" charset="-34"/>
              </a:rPr>
              <a:t>FOR 3</a:t>
            </a:r>
            <a:r>
              <a:rPr lang="en-US" sz="2400" baseline="30000" dirty="0" smtClean="0">
                <a:solidFill>
                  <a:srgbClr val="005494"/>
                </a:solidFill>
                <a:latin typeface="Franklin Gothic Demi Cond" pitchFamily="34" charset="0"/>
                <a:cs typeface="Browallia New" pitchFamily="34" charset="-34"/>
              </a:rPr>
              <a:t>rd</a:t>
            </a:r>
            <a:r>
              <a:rPr lang="en-US" sz="2400" dirty="0" smtClean="0">
                <a:solidFill>
                  <a:srgbClr val="005494"/>
                </a:solidFill>
                <a:latin typeface="Franklin Gothic Demi Cond" pitchFamily="34" charset="0"/>
                <a:cs typeface="Browallia New" pitchFamily="34" charset="-34"/>
              </a:rPr>
              <a:t> PARTY CONTRACTORS</a:t>
            </a:r>
            <a:endParaRPr lang="en-US" sz="2400" dirty="0">
              <a:solidFill>
                <a:srgbClr val="005494"/>
              </a:solidFill>
              <a:latin typeface="Franklin Gothic Demi Cond" pitchFamily="34" charset="0"/>
              <a:cs typeface="Browallia New" pitchFamily="34" charset="-34"/>
            </a:endParaRPr>
          </a:p>
        </p:txBody>
      </p:sp>
      <p:sp>
        <p:nvSpPr>
          <p:cNvPr id="3" name="TextBox 2"/>
          <p:cNvSpPr txBox="1"/>
          <p:nvPr/>
        </p:nvSpPr>
        <p:spPr>
          <a:xfrm>
            <a:off x="342900" y="6438900"/>
            <a:ext cx="184666" cy="369332"/>
          </a:xfrm>
          <a:prstGeom prst="rect">
            <a:avLst/>
          </a:prstGeom>
          <a:noFill/>
        </p:spPr>
        <p:txBody>
          <a:bodyPr wrap="none" rtlCol="0">
            <a:spAutoFit/>
          </a:bodyPr>
          <a:lstStyle/>
          <a:p>
            <a:endParaRPr lang="en-US" dirty="0"/>
          </a:p>
        </p:txBody>
      </p:sp>
      <p:sp>
        <p:nvSpPr>
          <p:cNvPr id="6" name="TextBox 5"/>
          <p:cNvSpPr txBox="1"/>
          <p:nvPr/>
        </p:nvSpPr>
        <p:spPr>
          <a:xfrm>
            <a:off x="304800" y="2209800"/>
            <a:ext cx="7848600" cy="954107"/>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EXPECTATIONS OF BEHAVIOR FOR THOSE NOT INSTRUCTING YOUR STUDENTS</a:t>
            </a:r>
            <a:endParaRPr lang="en-US" sz="2800" dirty="0" smtClean="0">
              <a:solidFill>
                <a:srgbClr val="376092"/>
              </a:solidFill>
            </a:endParaRPr>
          </a:p>
        </p:txBody>
      </p:sp>
      <p:sp>
        <p:nvSpPr>
          <p:cNvPr id="7" name="TextBox 6"/>
          <p:cNvSpPr txBox="1"/>
          <p:nvPr/>
        </p:nvSpPr>
        <p:spPr>
          <a:xfrm>
            <a:off x="304800" y="3200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NON-DISCLOSURE AGREEMENT</a:t>
            </a:r>
            <a:endParaRPr lang="en-US" sz="2800" dirty="0" smtClean="0">
              <a:solidFill>
                <a:srgbClr val="376092"/>
              </a:solidFill>
            </a:endParaRPr>
          </a:p>
        </p:txBody>
      </p:sp>
      <p:sp>
        <p:nvSpPr>
          <p:cNvPr id="9" name="TextBox 8"/>
          <p:cNvSpPr txBox="1"/>
          <p:nvPr/>
        </p:nvSpPr>
        <p:spPr>
          <a:xfrm>
            <a:off x="304800" y="39624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CRISIS RESPONSE ACTIONS/DRILLS</a:t>
            </a:r>
            <a:endParaRPr lang="en-US" sz="2800" dirty="0" smtClean="0">
              <a:solidFill>
                <a:srgbClr val="376092"/>
              </a:solidFill>
            </a:endParaRPr>
          </a:p>
        </p:txBody>
      </p:sp>
      <p:sp>
        <p:nvSpPr>
          <p:cNvPr id="15" name="TextBox 14"/>
          <p:cNvSpPr txBox="1"/>
          <p:nvPr/>
        </p:nvSpPr>
        <p:spPr>
          <a:xfrm>
            <a:off x="304800" y="46482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ASSISTANCE IN KEEPING YOUR SCHOOL SAFE</a:t>
            </a:r>
            <a:endParaRPr lang="en-US" sz="2800" dirty="0" smtClean="0">
              <a:solidFill>
                <a:srgbClr val="376092"/>
              </a:solidFill>
            </a:endParaRPr>
          </a:p>
        </p:txBody>
      </p:sp>
      <p:sp>
        <p:nvSpPr>
          <p:cNvPr id="17" name="TextBox 16"/>
          <p:cNvSpPr txBox="1"/>
          <p:nvPr/>
        </p:nvSpPr>
        <p:spPr>
          <a:xfrm>
            <a:off x="304800" y="5334000"/>
            <a:ext cx="7848600" cy="523220"/>
          </a:xfrm>
          <a:prstGeom prst="rect">
            <a:avLst/>
          </a:prstGeom>
          <a:noFill/>
        </p:spPr>
        <p:txBody>
          <a:bodyPr wrap="square" rtlCol="0">
            <a:spAutoFit/>
          </a:bodyPr>
          <a:lstStyle/>
          <a:p>
            <a:pPr marL="457200" indent="-457200">
              <a:buFont typeface="Arial"/>
              <a:buChar char="•"/>
            </a:pPr>
            <a:r>
              <a:rPr lang="en-US" sz="2800" dirty="0" smtClean="0">
                <a:solidFill>
                  <a:srgbClr val="376092"/>
                </a:solidFill>
              </a:rPr>
              <a:t>IN CASE OF SUSPICIONS….</a:t>
            </a:r>
            <a:endParaRPr lang="en-US" sz="2800" dirty="0" smtClean="0">
              <a:solidFill>
                <a:srgbClr val="376092"/>
              </a:solidFill>
            </a:endParaRPr>
          </a:p>
        </p:txBody>
      </p:sp>
    </p:spTree>
    <p:extLst>
      <p:ext uri="{BB962C8B-B14F-4D97-AF65-F5344CB8AC3E}">
        <p14:creationId xmlns:p14="http://schemas.microsoft.com/office/powerpoint/2010/main" val="19697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295400" y="4048081"/>
            <a:ext cx="6520684" cy="584776"/>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QUESTIONS</a:t>
            </a:r>
          </a:p>
        </p:txBody>
      </p:sp>
      <p:sp>
        <p:nvSpPr>
          <p:cNvPr id="2" name="TextBox 1"/>
          <p:cNvSpPr txBox="1"/>
          <p:nvPr/>
        </p:nvSpPr>
        <p:spPr>
          <a:xfrm>
            <a:off x="152400" y="5105400"/>
            <a:ext cx="8763000" cy="1908215"/>
          </a:xfrm>
          <a:prstGeom prst="rect">
            <a:avLst/>
          </a:prstGeom>
          <a:noFill/>
        </p:spPr>
        <p:txBody>
          <a:bodyPr wrap="square" rtlCol="0">
            <a:spAutoFit/>
          </a:bodyPr>
          <a:lstStyle/>
          <a:p>
            <a:r>
              <a:rPr lang="en-US" sz="2000" dirty="0" smtClean="0">
                <a:solidFill>
                  <a:schemeClr val="accent1">
                    <a:lumMod val="75000"/>
                  </a:schemeClr>
                </a:solidFill>
              </a:rPr>
              <a:t>        Contact Info:      Sean Spellecy: 888.267-6157   </a:t>
            </a:r>
            <a:r>
              <a:rPr lang="en-US" sz="2000" dirty="0" smtClean="0">
                <a:solidFill>
                  <a:schemeClr val="accent1">
                    <a:lumMod val="75000"/>
                  </a:schemeClr>
                </a:solidFill>
                <a:hlinkClick r:id="rId4"/>
              </a:rPr>
              <a:t>sean@newdawnsecurity.com</a:t>
            </a:r>
            <a:endParaRPr lang="en-US" sz="2000" dirty="0" smtClean="0">
              <a:solidFill>
                <a:schemeClr val="accent1">
                  <a:lumMod val="75000"/>
                </a:schemeClr>
              </a:solidFill>
            </a:endParaRPr>
          </a:p>
          <a:p>
            <a:endParaRPr lang="en-US" sz="2000" dirty="0">
              <a:solidFill>
                <a:schemeClr val="accent1">
                  <a:lumMod val="75000"/>
                </a:schemeClr>
              </a:solidFill>
            </a:endParaRPr>
          </a:p>
          <a:p>
            <a:r>
              <a:rPr lang="en-US" sz="2000" dirty="0" smtClean="0">
                <a:solidFill>
                  <a:schemeClr val="accent1">
                    <a:lumMod val="75000"/>
                  </a:schemeClr>
                </a:solidFill>
              </a:rPr>
              <a:t>                    Document </a:t>
            </a:r>
            <a:r>
              <a:rPr lang="en-US" sz="2000" dirty="0">
                <a:solidFill>
                  <a:schemeClr val="accent1">
                    <a:lumMod val="75000"/>
                  </a:schemeClr>
                </a:solidFill>
              </a:rPr>
              <a:t>Link: </a:t>
            </a:r>
            <a:r>
              <a:rPr lang="en-US" sz="2000" dirty="0">
                <a:solidFill>
                  <a:schemeClr val="accent1">
                    <a:lumMod val="75000"/>
                  </a:schemeClr>
                </a:solidFill>
                <a:hlinkClick r:id="rId5"/>
              </a:rPr>
              <a:t>http://school-security-consulting.com</a:t>
            </a:r>
            <a:r>
              <a:rPr lang="en-US" sz="2000" dirty="0" smtClean="0">
                <a:solidFill>
                  <a:schemeClr val="accent1">
                    <a:lumMod val="75000"/>
                  </a:schemeClr>
                </a:solidFill>
                <a:hlinkClick r:id="rId5"/>
              </a:rPr>
              <a:t>/</a:t>
            </a:r>
            <a:endParaRPr lang="en-US" sz="2000" dirty="0" smtClean="0">
              <a:solidFill>
                <a:schemeClr val="accent1">
                  <a:lumMod val="75000"/>
                </a:schemeClr>
              </a:solidFill>
            </a:endParaRPr>
          </a:p>
          <a:p>
            <a:endParaRPr lang="en-US" sz="2000" dirty="0" smtClean="0">
              <a:solidFill>
                <a:schemeClr val="accent1">
                  <a:lumMod val="75000"/>
                </a:schemeClr>
              </a:solidFill>
            </a:endParaRPr>
          </a:p>
          <a:p>
            <a:endParaRPr lang="en-US" sz="2000" dirty="0" smtClean="0">
              <a:solidFill>
                <a:schemeClr val="accent1">
                  <a:lumMod val="75000"/>
                </a:schemeClr>
              </a:solidFill>
            </a:endParaRPr>
          </a:p>
          <a:p>
            <a:r>
              <a:rPr lang="en-US" dirty="0" smtClean="0">
                <a:solidFill>
                  <a:schemeClr val="accent1">
                    <a:lumMod val="75000"/>
                  </a:schemeClr>
                </a:solidFill>
              </a:rPr>
              <a:t> </a:t>
            </a:r>
            <a:endParaRPr lang="en-US" dirty="0">
              <a:solidFill>
                <a:schemeClr val="accent1">
                  <a:lumMod val="75000"/>
                </a:schemeClr>
              </a:solidFill>
            </a:endParaRPr>
          </a:p>
        </p:txBody>
      </p:sp>
    </p:spTree>
    <p:extLst>
      <p:ext uri="{BB962C8B-B14F-4D97-AF65-F5344CB8AC3E}">
        <p14:creationId xmlns:p14="http://schemas.microsoft.com/office/powerpoint/2010/main" val="4275326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 y="914400"/>
            <a:ext cx="9144000" cy="3426069"/>
          </a:xfrm>
          <a:prstGeom prst="rect">
            <a:avLst/>
          </a:prstGeom>
        </p:spPr>
      </p:pic>
      <p:sp>
        <p:nvSpPr>
          <p:cNvPr id="7" name="TextBox 6"/>
          <p:cNvSpPr txBox="1"/>
          <p:nvPr/>
        </p:nvSpPr>
        <p:spPr>
          <a:xfrm>
            <a:off x="1295400" y="4048081"/>
            <a:ext cx="6520684" cy="584776"/>
          </a:xfrm>
          <a:prstGeom prst="rect">
            <a:avLst/>
          </a:prstGeom>
          <a:noFill/>
        </p:spPr>
        <p:txBody>
          <a:bodyPr wrap="square" rtlCol="0">
            <a:spAutoFit/>
          </a:bodyPr>
          <a:lstStyle/>
          <a:p>
            <a:pPr algn="ctr"/>
            <a:r>
              <a:rPr lang="en-US" sz="3200" dirty="0" smtClean="0">
                <a:solidFill>
                  <a:srgbClr val="005494"/>
                </a:solidFill>
                <a:latin typeface="Franklin Gothic Demi Cond" pitchFamily="34" charset="0"/>
                <a:cs typeface="Arial" pitchFamily="34" charset="0"/>
              </a:rPr>
              <a:t>  SUMMARY</a:t>
            </a:r>
          </a:p>
        </p:txBody>
      </p:sp>
      <p:sp>
        <p:nvSpPr>
          <p:cNvPr id="2" name="TextBox 1"/>
          <p:cNvSpPr txBox="1"/>
          <p:nvPr/>
        </p:nvSpPr>
        <p:spPr>
          <a:xfrm>
            <a:off x="152400" y="5105400"/>
            <a:ext cx="8763000" cy="984885"/>
          </a:xfrm>
          <a:prstGeom prst="rect">
            <a:avLst/>
          </a:prstGeom>
          <a:noFill/>
        </p:spPr>
        <p:txBody>
          <a:bodyPr wrap="square" rtlCol="0">
            <a:spAutoFit/>
          </a:bodyPr>
          <a:lstStyle/>
          <a:p>
            <a:r>
              <a:rPr lang="en-US" sz="2000" dirty="0" smtClean="0">
                <a:solidFill>
                  <a:schemeClr val="accent1">
                    <a:lumMod val="75000"/>
                  </a:schemeClr>
                </a:solidFill>
              </a:rPr>
              <a:t>        Contact Info:      Sean Spellecy: 888.267-6157   </a:t>
            </a:r>
            <a:r>
              <a:rPr lang="en-US" sz="2000" dirty="0" smtClean="0">
                <a:solidFill>
                  <a:schemeClr val="accent1">
                    <a:lumMod val="75000"/>
                  </a:schemeClr>
                </a:solidFill>
                <a:hlinkClick r:id="rId4"/>
              </a:rPr>
              <a:t>sean@newdawnsecurity.com</a:t>
            </a:r>
            <a:endParaRPr lang="en-US" sz="2000" dirty="0" smtClean="0">
              <a:solidFill>
                <a:schemeClr val="accent1">
                  <a:lumMod val="75000"/>
                </a:schemeClr>
              </a:solidFill>
            </a:endParaRPr>
          </a:p>
          <a:p>
            <a:endParaRPr lang="en-US" sz="2000" dirty="0" smtClean="0">
              <a:solidFill>
                <a:schemeClr val="accent1">
                  <a:lumMod val="75000"/>
                </a:schemeClr>
              </a:solidFill>
            </a:endParaRPr>
          </a:p>
          <a:p>
            <a:r>
              <a:rPr lang="en-US" dirty="0" smtClean="0">
                <a:solidFill>
                  <a:schemeClr val="accent1">
                    <a:lumMod val="75000"/>
                  </a:schemeClr>
                </a:solidFill>
              </a:rPr>
              <a:t> </a:t>
            </a:r>
            <a:endParaRPr lang="en-US" dirty="0">
              <a:solidFill>
                <a:schemeClr val="accent1">
                  <a:lumMod val="75000"/>
                </a:schemeClr>
              </a:solidFill>
            </a:endParaRPr>
          </a:p>
        </p:txBody>
      </p:sp>
    </p:spTree>
    <p:extLst>
      <p:ext uri="{BB962C8B-B14F-4D97-AF65-F5344CB8AC3E}">
        <p14:creationId xmlns:p14="http://schemas.microsoft.com/office/powerpoint/2010/main" val="38601042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EWDAWN SECUR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09800" cy="990600"/>
          </a:xfrm>
          <a:prstGeom prst="rect">
            <a:avLst/>
          </a:prstGeom>
        </p:spPr>
      </p:pic>
      <p:sp>
        <p:nvSpPr>
          <p:cNvPr id="5" name="TextBox 4"/>
          <p:cNvSpPr txBox="1"/>
          <p:nvPr/>
        </p:nvSpPr>
        <p:spPr>
          <a:xfrm>
            <a:off x="3733800" y="152400"/>
            <a:ext cx="4174615" cy="523220"/>
          </a:xfrm>
          <a:prstGeom prst="rect">
            <a:avLst/>
          </a:prstGeom>
          <a:noFill/>
        </p:spPr>
        <p:txBody>
          <a:bodyPr wrap="none" rtlCol="0">
            <a:spAutoFit/>
          </a:bodyPr>
          <a:lstStyle/>
          <a:p>
            <a:pPr algn="ctr"/>
            <a:r>
              <a:rPr lang="en-US" sz="2800" dirty="0" smtClean="0">
                <a:solidFill>
                  <a:srgbClr val="005494"/>
                </a:solidFill>
                <a:latin typeface="Franklin Gothic Demi Cond" pitchFamily="34" charset="0"/>
                <a:cs typeface="Browallia New" pitchFamily="34" charset="-34"/>
              </a:rPr>
              <a:t>UPCOMING WEBINARS</a:t>
            </a:r>
            <a:endParaRPr lang="en-US" sz="2800" dirty="0">
              <a:solidFill>
                <a:srgbClr val="005494"/>
              </a:solidFill>
              <a:latin typeface="Franklin Gothic Demi Cond" pitchFamily="34" charset="0"/>
              <a:cs typeface="Browallia New" pitchFamily="34" charset="-34"/>
            </a:endParaRPr>
          </a:p>
        </p:txBody>
      </p:sp>
      <p:sp>
        <p:nvSpPr>
          <p:cNvPr id="3" name="TextBox 2"/>
          <p:cNvSpPr txBox="1"/>
          <p:nvPr/>
        </p:nvSpPr>
        <p:spPr>
          <a:xfrm>
            <a:off x="342900" y="6438900"/>
            <a:ext cx="184666" cy="369332"/>
          </a:xfrm>
          <a:prstGeom prst="rect">
            <a:avLst/>
          </a:prstGeom>
          <a:noFill/>
        </p:spPr>
        <p:txBody>
          <a:bodyPr wrap="none" rtlCol="0">
            <a:spAutoFit/>
          </a:bodyPr>
          <a:lstStyle/>
          <a:p>
            <a:endParaRPr lang="en-US" dirty="0"/>
          </a:p>
        </p:txBody>
      </p:sp>
      <p:sp>
        <p:nvSpPr>
          <p:cNvPr id="4" name="Rectangle 3"/>
          <p:cNvSpPr/>
          <p:nvPr/>
        </p:nvSpPr>
        <p:spPr>
          <a:xfrm>
            <a:off x="152400" y="1066800"/>
            <a:ext cx="8610600" cy="4401205"/>
          </a:xfrm>
          <a:prstGeom prst="rect">
            <a:avLst/>
          </a:prstGeom>
        </p:spPr>
        <p:txBody>
          <a:bodyPr wrap="square">
            <a:spAutoFit/>
          </a:bodyPr>
          <a:lstStyle/>
          <a:p>
            <a:endParaRPr lang="en-US" sz="1400" dirty="0"/>
          </a:p>
          <a:p>
            <a:r>
              <a:rPr lang="en-US" sz="1400" dirty="0"/>
              <a:t> </a:t>
            </a:r>
            <a:endParaRPr lang="en-US" sz="1400" u="sng" dirty="0"/>
          </a:p>
          <a:p>
            <a:endParaRPr lang="en-US" sz="1400" u="sng" dirty="0" smtClean="0"/>
          </a:p>
          <a:p>
            <a:endParaRPr lang="en-US" sz="1400" dirty="0"/>
          </a:p>
          <a:p>
            <a:r>
              <a:rPr lang="en-US" sz="1400" dirty="0"/>
              <a:t> </a:t>
            </a:r>
          </a:p>
          <a:p>
            <a:pPr algn="ctr"/>
            <a:r>
              <a:rPr lang="en-US" sz="2800" dirty="0"/>
              <a:t>Session Eight: November 14</a:t>
            </a:r>
            <a:r>
              <a:rPr lang="en-US" sz="2800" baseline="30000" dirty="0"/>
              <a:t>th</a:t>
            </a:r>
            <a:r>
              <a:rPr lang="en-US" sz="2800" dirty="0"/>
              <a:t>, 2014 10:30 AM MDT</a:t>
            </a:r>
          </a:p>
          <a:p>
            <a:pPr algn="ctr"/>
            <a:r>
              <a:rPr lang="en-US" sz="2800" b="1" dirty="0"/>
              <a:t>Recognizing Patterns of Behavior That Are Cause for </a:t>
            </a:r>
            <a:r>
              <a:rPr lang="en-US" sz="2800" b="1" dirty="0" smtClean="0"/>
              <a:t>Concern</a:t>
            </a:r>
          </a:p>
          <a:p>
            <a:endParaRPr lang="en-US" sz="2800" dirty="0"/>
          </a:p>
          <a:p>
            <a:r>
              <a:rPr lang="en-US" sz="2800" dirty="0"/>
              <a:t>Session Eight Link: </a:t>
            </a:r>
            <a:r>
              <a:rPr lang="en-US" sz="2800" u="sng" dirty="0">
                <a:hlinkClick r:id="rId4"/>
              </a:rPr>
              <a:t>https://attendee.gotowebinar.com/register/3037073578299891202</a:t>
            </a:r>
            <a:endParaRPr lang="en-US" sz="2800" dirty="0"/>
          </a:p>
          <a:p>
            <a:r>
              <a:rPr lang="en-US" sz="1400" dirty="0"/>
              <a:t> </a:t>
            </a:r>
          </a:p>
        </p:txBody>
      </p:sp>
    </p:spTree>
    <p:extLst>
      <p:ext uri="{BB962C8B-B14F-4D97-AF65-F5344CB8AC3E}">
        <p14:creationId xmlns:p14="http://schemas.microsoft.com/office/powerpoint/2010/main" val="12800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11232</TotalTime>
  <Words>806</Words>
  <Application>Microsoft Macintosh PowerPoint</Application>
  <PresentationFormat>On-screen Show (4:3)</PresentationFormat>
  <Paragraphs>103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Dyer</dc:creator>
  <cp:lastModifiedBy>Sean Spellecy</cp:lastModifiedBy>
  <cp:revision>315</cp:revision>
  <cp:lastPrinted>2013-09-09T14:57:56Z</cp:lastPrinted>
  <dcterms:created xsi:type="dcterms:W3CDTF">2013-03-08T17:27:40Z</dcterms:created>
  <dcterms:modified xsi:type="dcterms:W3CDTF">2014-10-28T17:40:41Z</dcterms:modified>
</cp:coreProperties>
</file>